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82" r:id="rId11"/>
    <p:sldId id="281" r:id="rId12"/>
    <p:sldId id="269" r:id="rId13"/>
    <p:sldId id="283" r:id="rId14"/>
    <p:sldId id="270" r:id="rId15"/>
    <p:sldId id="271" r:id="rId16"/>
    <p:sldId id="272" r:id="rId17"/>
    <p:sldId id="273" r:id="rId18"/>
    <p:sldId id="284" r:id="rId19"/>
    <p:sldId id="274" r:id="rId2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5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europaproperty.com/wp-content/uploads/images/13/MF-PHOTO_-_156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7556"/>
          <a:stretch/>
        </p:blipFill>
        <p:spPr bwMode="auto">
          <a:xfrm>
            <a:off x="2454" y="0"/>
            <a:ext cx="914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Manufacturing Systems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Manufacturing systems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Choosing </a:t>
            </a:r>
            <a:r>
              <a:rPr lang="en-GB" sz="2400" dirty="0"/>
              <a:t>a systems depends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Market demands </a:t>
            </a:r>
            <a:r>
              <a:rPr lang="en-GB" sz="2400" i="1" dirty="0"/>
              <a:t>for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Which in turn  determines its </a:t>
            </a:r>
            <a:r>
              <a:rPr lang="en-GB" sz="2400" b="1" i="1" dirty="0"/>
              <a:t>volume of production</a:t>
            </a:r>
          </a:p>
          <a:p>
            <a:pPr marL="0" indent="0">
              <a:buNone/>
            </a:pPr>
            <a:r>
              <a:rPr lang="en-GB" sz="2400" dirty="0"/>
              <a:t>Also affecting the choice of system: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Tooling </a:t>
            </a:r>
            <a:r>
              <a:rPr lang="en-GB" sz="2400" b="1" i="1" dirty="0"/>
              <a:t>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Factory </a:t>
            </a:r>
            <a:r>
              <a:rPr lang="en-GB" sz="2400" b="1" i="1" dirty="0"/>
              <a:t>layout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Personnel</a:t>
            </a:r>
            <a:r>
              <a:rPr lang="en-GB" sz="2400" i="1" dirty="0"/>
              <a:t> required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 descr="7 Ways Artificial Intelligence is Positively Impacting Manufactu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4142614"/>
            <a:ext cx="5043067" cy="27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Small batches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Small batches are one offs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Small batches are typically produced by </a:t>
            </a:r>
            <a:r>
              <a:rPr lang="en-GB" sz="2400" b="1" dirty="0"/>
              <a:t>skilled craftsmen </a:t>
            </a:r>
            <a:r>
              <a:rPr lang="en-GB" sz="2400" dirty="0"/>
              <a:t>in a traditional workshop environment.</a:t>
            </a:r>
          </a:p>
          <a:p>
            <a:pPr marL="0" indent="0">
              <a:buNone/>
            </a:pPr>
            <a:r>
              <a:rPr lang="en-GB" sz="2400" dirty="0"/>
              <a:t>Small batch production </a:t>
            </a:r>
            <a:r>
              <a:rPr lang="en-GB" sz="2400" dirty="0" smtClean="0"/>
              <a:t>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Time consuming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Labour intensive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However, </a:t>
            </a:r>
            <a:r>
              <a:rPr lang="en-GB" sz="2400" dirty="0"/>
              <a:t>it does allow total </a:t>
            </a:r>
            <a:r>
              <a:rPr lang="en-GB" sz="2400" b="1" dirty="0"/>
              <a:t>flexibility</a:t>
            </a:r>
            <a:r>
              <a:rPr lang="en-GB" sz="2400" dirty="0"/>
              <a:t> and the opportunity </a:t>
            </a:r>
            <a:r>
              <a:rPr lang="en-GB" sz="2400" dirty="0" smtClean="0"/>
              <a:t>to be </a:t>
            </a:r>
            <a:r>
              <a:rPr lang="en-GB" sz="2400" b="1" dirty="0"/>
              <a:t>custom </a:t>
            </a:r>
            <a:r>
              <a:rPr lang="en-GB" sz="2400" b="1" dirty="0" smtClean="0"/>
              <a:t>made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146" name="Picture 2" descr="http://textbook.stpauls.br/Business_Textbook/Operations_management_student/images/pic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734"/>
            <a:ext cx="4101411" cy="30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Assembly lines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Assembly Lines became common in the 1930’s. It involves hundreds of workers organised in a line to perform tasks in sequence.</a:t>
            </a:r>
          </a:p>
          <a:p>
            <a:pPr marL="0" indent="0">
              <a:buNone/>
            </a:pPr>
            <a:r>
              <a:rPr lang="en-GB" sz="2400" dirty="0"/>
              <a:t>Workers were organised either individually or in groups, staying in the same place to perform the same task all day.</a:t>
            </a:r>
          </a:p>
          <a:p>
            <a:pPr marL="0" indent="0">
              <a:buNone/>
            </a:pPr>
            <a:r>
              <a:rPr lang="en-GB" sz="2400" dirty="0"/>
              <a:t>These assembly lines were inflexible, workers were trained to do one job with no real concept of the overall product.</a:t>
            </a:r>
          </a:p>
          <a:p>
            <a:pPr marL="0" indent="0">
              <a:buNone/>
            </a:pPr>
            <a:r>
              <a:rPr lang="en-GB" sz="2400" dirty="0"/>
              <a:t>This meant that if there was a breakdown or hold </a:t>
            </a:r>
            <a:r>
              <a:rPr lang="en-GB" sz="2400" dirty="0" smtClean="0"/>
              <a:t>up, </a:t>
            </a:r>
            <a:r>
              <a:rPr lang="en-GB" sz="2400" dirty="0"/>
              <a:t>everyone would have to stop. The first successfully produced product using this mass-production technique was the ‘Model T </a:t>
            </a:r>
            <a:r>
              <a:rPr lang="en-GB" sz="2400" dirty="0" smtClean="0"/>
              <a:t>Ford.’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82" descr="ford-mode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" y="4253144"/>
            <a:ext cx="4110021" cy="26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FF"/>
                </a:solidFill>
              </a:rPr>
              <a:t>mechanisation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Over time, with the evolution of technology, </a:t>
            </a:r>
            <a:r>
              <a:rPr lang="en-GB" sz="2400" b="1" dirty="0"/>
              <a:t>assembly lines were mechanised.</a:t>
            </a:r>
          </a:p>
          <a:p>
            <a:pPr marL="0" indent="0">
              <a:buNone/>
            </a:pPr>
            <a:r>
              <a:rPr lang="en-GB" sz="2400" dirty="0"/>
              <a:t>The use of hand operated machines made </a:t>
            </a:r>
            <a:r>
              <a:rPr lang="en-GB" sz="2400" b="1" dirty="0"/>
              <a:t>production processes quicker and more accurate.</a:t>
            </a:r>
          </a:p>
          <a:p>
            <a:pPr marL="0" indent="0">
              <a:buNone/>
            </a:pPr>
            <a:r>
              <a:rPr lang="en-GB" sz="2400" dirty="0"/>
              <a:t>Assembly lines still exist today but they are either </a:t>
            </a:r>
            <a:r>
              <a:rPr lang="en-GB" sz="2400" b="1" dirty="0" smtClean="0"/>
              <a:t>semi </a:t>
            </a:r>
            <a:r>
              <a:rPr lang="en-GB" sz="2400" b="1" dirty="0"/>
              <a:t>or Fully automated. </a:t>
            </a:r>
          </a:p>
          <a:p>
            <a:pPr marL="0" indent="0">
              <a:buNone/>
            </a:pPr>
            <a:r>
              <a:rPr lang="en-GB" sz="2400" b="1" dirty="0"/>
              <a:t>Automation depends on computer controlled robots </a:t>
            </a:r>
            <a:r>
              <a:rPr lang="en-GB" sz="2400" dirty="0"/>
              <a:t>and machines, programmed and controlled by skilled operators.</a:t>
            </a:r>
          </a:p>
          <a:p>
            <a:pPr marL="0" indent="0">
              <a:buNone/>
            </a:pPr>
            <a:r>
              <a:rPr lang="en-GB" sz="2400" dirty="0"/>
              <a:t>Efficiency is much greater, as the accuracy and the overall quality of the product.</a:t>
            </a:r>
          </a:p>
        </p:txBody>
      </p:sp>
      <p:pic>
        <p:nvPicPr>
          <p:cNvPr id="7170" name="Picture 2" descr="https://06edkm734f-flywheel.netdna-ssl.com/wp-content/uploads/2019/05/iStock-849023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10141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Flexible manufacturing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Technological developments have led to more </a:t>
            </a:r>
            <a:r>
              <a:rPr lang="en-GB" sz="2400" b="1" dirty="0"/>
              <a:t>Flexible Manufacturing </a:t>
            </a:r>
            <a:r>
              <a:rPr lang="en-GB" sz="2400" dirty="0"/>
              <a:t>systems of production.</a:t>
            </a:r>
          </a:p>
          <a:p>
            <a:pPr marL="0" indent="0">
              <a:buNone/>
            </a:pPr>
            <a:r>
              <a:rPr lang="en-GB" sz="2400" dirty="0"/>
              <a:t>Flexible manufacturing brings together </a:t>
            </a:r>
            <a:r>
              <a:rPr lang="en-GB" sz="2400" b="1" dirty="0"/>
              <a:t>computer controlled machine tools </a:t>
            </a:r>
            <a:r>
              <a:rPr lang="en-GB" sz="2400" dirty="0"/>
              <a:t>as well as </a:t>
            </a:r>
            <a:r>
              <a:rPr lang="en-GB" sz="2400" b="1" dirty="0"/>
              <a:t>robotic handling</a:t>
            </a:r>
            <a:r>
              <a:rPr lang="en-GB" sz="2400" dirty="0"/>
              <a:t> and </a:t>
            </a:r>
            <a:r>
              <a:rPr lang="en-GB" sz="2400" b="1" dirty="0"/>
              <a:t>assembly of parts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Machines </a:t>
            </a:r>
            <a:r>
              <a:rPr lang="en-GB" sz="2400" dirty="0"/>
              <a:t>or manufacturing cells are linked together normally in a </a:t>
            </a:r>
            <a:r>
              <a:rPr lang="en-GB" sz="2400" b="1" dirty="0" smtClean="0"/>
              <a:t>U-shaped </a:t>
            </a:r>
            <a:r>
              <a:rPr lang="en-GB" sz="2400" b="1" dirty="0"/>
              <a:t>formation. </a:t>
            </a:r>
          </a:p>
        </p:txBody>
      </p:sp>
      <p:pic>
        <p:nvPicPr>
          <p:cNvPr id="8196" name="Picture 4" descr="U-shaped robotics assembly line fo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2" y="4509120"/>
            <a:ext cx="4667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Flexible manufacturing advantages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i="1" dirty="0"/>
              <a:t>Production lines can be </a:t>
            </a:r>
            <a:r>
              <a:rPr lang="en-GB" sz="2400" b="1" i="1" dirty="0"/>
              <a:t>changed quickly</a:t>
            </a:r>
            <a:r>
              <a:rPr lang="en-GB" sz="2400" i="1" dirty="0"/>
              <a:t> to produce different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/>
              <a:t>Teamwork and productivity are improved </a:t>
            </a:r>
            <a:r>
              <a:rPr lang="en-GB" sz="2400" i="1" dirty="0"/>
              <a:t>as personnel are closer to each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/>
              <a:t>Operator fatigue is reduced</a:t>
            </a:r>
            <a:r>
              <a:rPr lang="en-GB" sz="2400" i="1" dirty="0"/>
              <a:t>, eliminating human error.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/>
              <a:t>Quality assurance</a:t>
            </a:r>
            <a:r>
              <a:rPr lang="en-GB" sz="2400" i="1" dirty="0"/>
              <a:t> and control is readily checked and monitored.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i="1" dirty="0"/>
              <a:t>The product is assembled by a team of people or cell. </a:t>
            </a:r>
            <a:r>
              <a:rPr lang="en-GB" sz="2400" b="1" i="1" dirty="0"/>
              <a:t>All members of the team can do any job </a:t>
            </a:r>
            <a:r>
              <a:rPr lang="en-GB" sz="2400" i="1" dirty="0"/>
              <a:t>and all are responsible for quality assurance</a:t>
            </a:r>
            <a:r>
              <a:rPr lang="en-GB" sz="2400" i="1" dirty="0" smtClean="0"/>
              <a:t>.</a:t>
            </a:r>
            <a:endParaRPr lang="en-GB" sz="2400" i="1" dirty="0"/>
          </a:p>
        </p:txBody>
      </p:sp>
      <p:pic>
        <p:nvPicPr>
          <p:cNvPr id="9218" name="Picture 2" descr="https://www.robotics.org/userAssets/riaUploads/image/2-bak%20usa-baki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9" y="4498961"/>
            <a:ext cx="4135519" cy="2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Total quality management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These major changes in manufacturing systems are now being driven by the concept </a:t>
            </a:r>
            <a:r>
              <a:rPr lang="en-GB" sz="2400" dirty="0" smtClean="0"/>
              <a:t>of:</a:t>
            </a:r>
          </a:p>
          <a:p>
            <a:pPr marL="0" indent="0">
              <a:buNone/>
            </a:pPr>
            <a:r>
              <a:rPr lang="en-GB" sz="2400" b="1" dirty="0" smtClean="0"/>
              <a:t>Total </a:t>
            </a:r>
            <a:r>
              <a:rPr lang="en-GB" sz="2400" b="1" dirty="0"/>
              <a:t>Quality Management (TQM</a:t>
            </a:r>
            <a:r>
              <a:rPr lang="en-GB" sz="2400" b="1" dirty="0" smtClean="0"/>
              <a:t>).</a:t>
            </a:r>
          </a:p>
          <a:p>
            <a:pPr marL="0" indent="0">
              <a:buNone/>
            </a:pPr>
            <a:r>
              <a:rPr lang="en-GB" sz="2400" dirty="0"/>
              <a:t>This is a management approach to </a:t>
            </a:r>
            <a:r>
              <a:rPr lang="en-GB" sz="2400" b="1" dirty="0"/>
              <a:t>long-term success through customer satisfaction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i="1" dirty="0"/>
              <a:t>Improving processes, products and services</a:t>
            </a:r>
          </a:p>
          <a:p>
            <a:pPr marL="0" indent="0">
              <a:buNone/>
            </a:pPr>
            <a:r>
              <a:rPr lang="en-GB" sz="2400" dirty="0" smtClean="0"/>
              <a:t>This </a:t>
            </a:r>
            <a:r>
              <a:rPr lang="en-GB" sz="2400" dirty="0"/>
              <a:t>involves the elimination of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 smtClean="0"/>
              <a:t>Costs </a:t>
            </a:r>
            <a:r>
              <a:rPr lang="en-GB" sz="2400" i="1" dirty="0"/>
              <a:t>of inspection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Rectifying mistakes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Preventing mistakes.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42" name="Picture 2" descr="Manufacturing Quality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726"/>
            <a:ext cx="4101411" cy="27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Developing my understanding of production processes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 </a:t>
            </a:r>
            <a:r>
              <a:rPr lang="en-GB" sz="2400" dirty="0">
                <a:solidFill>
                  <a:srgbClr val="FFFFFF"/>
                </a:solidFill>
              </a:rPr>
              <a:t>can recognize different production methods.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I </a:t>
            </a:r>
            <a:r>
              <a:rPr lang="en-GB" sz="2400" dirty="0">
                <a:solidFill>
                  <a:srgbClr val="FFFFFF"/>
                </a:solidFill>
              </a:rPr>
              <a:t>can suggest suitable production methods for a product.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Production methods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Not all parts, components or products are made in the same way.</a:t>
            </a:r>
          </a:p>
          <a:p>
            <a:pPr marL="0" indent="0">
              <a:buNone/>
            </a:pPr>
            <a:r>
              <a:rPr lang="en-GB" sz="2400" dirty="0"/>
              <a:t>Sometimes we have to select a production method that is </a:t>
            </a:r>
            <a:r>
              <a:rPr lang="en-GB" sz="2400" b="1" dirty="0"/>
              <a:t>best suited to our product.</a:t>
            </a:r>
          </a:p>
        </p:txBody>
      </p:sp>
      <p:pic>
        <p:nvPicPr>
          <p:cNvPr id="6" name="Picture 5" descr="IGCSE business studies methods of production"/>
          <p:cNvPicPr>
            <a:picLocks noChangeAspect="1" noChangeArrowheads="1"/>
          </p:cNvPicPr>
          <p:nvPr/>
        </p:nvPicPr>
        <p:blipFill>
          <a:blip r:embed="rId2" cstate="print"/>
          <a:srcRect b="41739"/>
          <a:stretch>
            <a:fillRect/>
          </a:stretch>
        </p:blipFill>
        <p:spPr bwMode="auto">
          <a:xfrm>
            <a:off x="4101411" y="3573016"/>
            <a:ext cx="4964278" cy="166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Job 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Used </a:t>
            </a:r>
            <a:r>
              <a:rPr lang="en-GB" sz="2400" dirty="0"/>
              <a:t>for </a:t>
            </a:r>
            <a:r>
              <a:rPr lang="en-GB" sz="2400" b="1" dirty="0"/>
              <a:t>one-offs</a:t>
            </a:r>
            <a:r>
              <a:rPr lang="en-GB" sz="2400" dirty="0"/>
              <a:t>, </a:t>
            </a:r>
            <a:r>
              <a:rPr lang="en-GB" sz="2400" b="1" dirty="0"/>
              <a:t>single items </a:t>
            </a:r>
            <a:r>
              <a:rPr lang="en-GB" sz="2400" dirty="0"/>
              <a:t>or </a:t>
            </a:r>
            <a:r>
              <a:rPr lang="en-GB" sz="2400" b="1" dirty="0"/>
              <a:t>very low volumes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Items produced to very </a:t>
            </a:r>
            <a:r>
              <a:rPr lang="en-GB" sz="2400" b="1" dirty="0"/>
              <a:t>specific customer specification</a:t>
            </a:r>
            <a:r>
              <a:rPr lang="en-GB" sz="2400" dirty="0"/>
              <a:t>s but </a:t>
            </a:r>
            <a:r>
              <a:rPr lang="en-GB" sz="2400" b="1" dirty="0"/>
              <a:t>cost is high.</a:t>
            </a:r>
          </a:p>
          <a:p>
            <a:pPr marL="0" indent="0">
              <a:buNone/>
            </a:pPr>
            <a:r>
              <a:rPr lang="en-GB" sz="2400" dirty="0"/>
              <a:t>Production requires a </a:t>
            </a:r>
            <a:r>
              <a:rPr lang="en-GB" sz="2400" b="1" dirty="0"/>
              <a:t>highly skilled </a:t>
            </a:r>
            <a:r>
              <a:rPr lang="en-GB" sz="2400" dirty="0"/>
              <a:t>workforce and is </a:t>
            </a:r>
            <a:r>
              <a:rPr lang="en-GB" sz="2400" b="1" dirty="0"/>
              <a:t>labour intensive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IGCSE business studies methods of production"/>
          <p:cNvPicPr>
            <a:picLocks noChangeAspect="1" noChangeArrowheads="1"/>
          </p:cNvPicPr>
          <p:nvPr/>
        </p:nvPicPr>
        <p:blipFill>
          <a:blip r:embed="rId2" cstate="print"/>
          <a:srcRect r="67000" b="41739"/>
          <a:stretch>
            <a:fillRect/>
          </a:stretch>
        </p:blipFill>
        <p:spPr bwMode="auto">
          <a:xfrm>
            <a:off x="4874209" y="3140968"/>
            <a:ext cx="3437453" cy="348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Batch 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Large </a:t>
            </a:r>
            <a:r>
              <a:rPr lang="en-GB" sz="2400" b="1" dirty="0"/>
              <a:t>quantities </a:t>
            </a:r>
            <a:r>
              <a:rPr lang="en-GB" sz="2400" dirty="0"/>
              <a:t>are produced using this method.</a:t>
            </a:r>
          </a:p>
          <a:p>
            <a:pPr marL="0" indent="0">
              <a:buNone/>
            </a:pPr>
            <a:r>
              <a:rPr lang="en-GB" sz="2400" dirty="0"/>
              <a:t>Each operation is </a:t>
            </a:r>
            <a:r>
              <a:rPr lang="en-GB" sz="2400" b="1" dirty="0"/>
              <a:t>completed for a batch before the next operation begins.</a:t>
            </a:r>
          </a:p>
          <a:p>
            <a:pPr marL="0" indent="0">
              <a:buNone/>
            </a:pPr>
            <a:r>
              <a:rPr lang="en-GB" sz="2400" dirty="0"/>
              <a:t>Often used by </a:t>
            </a:r>
            <a:r>
              <a:rPr lang="en-GB" sz="2400" b="1" dirty="0"/>
              <a:t>small scale furniture manufacturers</a:t>
            </a:r>
            <a:r>
              <a:rPr lang="en-GB" sz="2400" dirty="0"/>
              <a:t> who have to produce 100 identical products.</a:t>
            </a:r>
          </a:p>
        </p:txBody>
      </p:sp>
      <p:pic>
        <p:nvPicPr>
          <p:cNvPr id="6" name="Picture 5" descr="IGCSE business studies methods of production"/>
          <p:cNvPicPr>
            <a:picLocks noChangeAspect="1" noChangeArrowheads="1"/>
          </p:cNvPicPr>
          <p:nvPr/>
        </p:nvPicPr>
        <p:blipFill>
          <a:blip r:embed="rId2" cstate="print"/>
          <a:srcRect l="36000" r="34000" b="41739"/>
          <a:stretch>
            <a:fillRect/>
          </a:stretch>
        </p:blipFill>
        <p:spPr bwMode="auto">
          <a:xfrm>
            <a:off x="5220072" y="3429000"/>
            <a:ext cx="2880320" cy="3216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Line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Products </a:t>
            </a:r>
            <a:r>
              <a:rPr lang="en-GB" sz="2400" dirty="0"/>
              <a:t>are made and assembled during a </a:t>
            </a:r>
            <a:r>
              <a:rPr lang="en-GB" sz="2400" b="1" dirty="0"/>
              <a:t>continuous process.</a:t>
            </a:r>
          </a:p>
          <a:p>
            <a:pPr marL="0" indent="0">
              <a:buNone/>
            </a:pPr>
            <a:r>
              <a:rPr lang="en-GB" sz="2400" dirty="0"/>
              <a:t>Operations are </a:t>
            </a:r>
            <a:r>
              <a:rPr lang="en-GB" sz="2400" b="1" dirty="0"/>
              <a:t>performed sequentially and moved along the line.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40975421_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92" y="3485007"/>
            <a:ext cx="5059490" cy="33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cell 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Operations </a:t>
            </a:r>
            <a:r>
              <a:rPr lang="en-GB" sz="2400" dirty="0"/>
              <a:t>are performed by a small, </a:t>
            </a:r>
            <a:r>
              <a:rPr lang="en-GB" sz="2400" b="1" dirty="0"/>
              <a:t>multi-skilled group or ‘cell’.</a:t>
            </a:r>
          </a:p>
          <a:p>
            <a:pPr marL="0" indent="0">
              <a:buNone/>
            </a:pPr>
            <a:r>
              <a:rPr lang="en-GB" sz="2400" dirty="0"/>
              <a:t>Each member of the cell can perform the tasks of the others.</a:t>
            </a:r>
          </a:p>
          <a:p>
            <a:pPr marL="0" indent="0">
              <a:buNone/>
            </a:pPr>
            <a:r>
              <a:rPr lang="en-GB" sz="2400" dirty="0"/>
              <a:t>Each cell is responsible for the </a:t>
            </a:r>
            <a:r>
              <a:rPr lang="en-GB" sz="2400" b="1" dirty="0"/>
              <a:t>productivity and quality </a:t>
            </a:r>
            <a:r>
              <a:rPr lang="en-GB" sz="2400" dirty="0"/>
              <a:t>of their products.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asb0312layou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3991205"/>
            <a:ext cx="5037368" cy="28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flow 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Very </a:t>
            </a:r>
            <a:r>
              <a:rPr lang="en-GB" sz="2400" dirty="0"/>
              <a:t>similar to line production but with </a:t>
            </a:r>
            <a:r>
              <a:rPr lang="en-GB" sz="2400" b="1" dirty="0"/>
              <a:t>very high volumes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Production is </a:t>
            </a:r>
            <a:r>
              <a:rPr lang="en-GB" sz="2400" b="1" dirty="0"/>
              <a:t>continuous</a:t>
            </a:r>
            <a:r>
              <a:rPr lang="en-GB" sz="2400" dirty="0"/>
              <a:t>, often 24hrs.</a:t>
            </a:r>
          </a:p>
          <a:p>
            <a:pPr marL="0" indent="0">
              <a:buNone/>
            </a:pPr>
            <a:r>
              <a:rPr lang="en-GB" sz="2400" dirty="0"/>
              <a:t>Unit </a:t>
            </a:r>
            <a:r>
              <a:rPr lang="en-GB" sz="2400" b="1" dirty="0"/>
              <a:t>costs can be very low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074" name="Picture 2" descr="Soft drinks on a production line - an example of flow 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4037300"/>
            <a:ext cx="5042590" cy="28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Manufacturing systems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Manufacturing systems are the different </a:t>
            </a:r>
            <a:r>
              <a:rPr lang="en-GB" sz="2400" b="1" dirty="0"/>
              <a:t>ways in which manufacturing can be carried out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Manufacturing systems have changed dramatically over the last century; now there are a variety of systems, each with different running costs.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098" name="Picture 2" descr="A General Motors assembly worker moves a V6 engine, used in a variety of GM cars, trucks and crossovers, from the final assembly line at the GM Romulus Powertrain plant in Romulus, Michigan, August 21, 201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4030047"/>
            <a:ext cx="5063396" cy="28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purl.org/dc/terms/"/>
    <ds:schemaRef ds:uri="e77713bc-0ebc-4063-99a4-8848dbeddd2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b009bb9-7fd2-49f5-811f-13223d66205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255</TotalTime>
  <Words>711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Production methods</vt:lpstr>
      <vt:lpstr>Job production</vt:lpstr>
      <vt:lpstr>Batch production</vt:lpstr>
      <vt:lpstr>Line  production</vt:lpstr>
      <vt:lpstr>cell production</vt:lpstr>
      <vt:lpstr>flow production</vt:lpstr>
      <vt:lpstr>Manufacturing systems</vt:lpstr>
      <vt:lpstr>Manufacturing systems</vt:lpstr>
      <vt:lpstr>Small batches</vt:lpstr>
      <vt:lpstr>Assembly lines</vt:lpstr>
      <vt:lpstr>mechanisation</vt:lpstr>
      <vt:lpstr>Flexible manufacturing</vt:lpstr>
      <vt:lpstr>Flexible manufacturing advantages</vt:lpstr>
      <vt:lpstr>Total quality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22</cp:revision>
  <dcterms:created xsi:type="dcterms:W3CDTF">2020-05-18T09:31:07Z</dcterms:created>
  <dcterms:modified xsi:type="dcterms:W3CDTF">2020-09-21T12:21:50Z</dcterms:modified>
</cp:coreProperties>
</file>